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7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84863B-B955-46D1-AEE2-7C336DDCE42C}" type="datetimeFigureOut">
              <a:rPr lang="sk-SK" smtClean="0"/>
              <a:pPr/>
              <a:t>24.10.2010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1A29F-9CC9-460F-9EC4-2A99F9EE18A3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Spravodlivý a milosrdný Boh v Knihe </a:t>
            </a:r>
            <a:r>
              <a:rPr lang="sk-SK" dirty="0" err="1" smtClean="0"/>
              <a:t>Exodus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Blažej Štrba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35480"/>
            <a:ext cx="8964488" cy="4779668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Spravodlivosť</a:t>
            </a:r>
            <a:r>
              <a:rPr lang="sk-SK" dirty="0" smtClean="0"/>
              <a:t> v kontexte starovekého Blízkeho východu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Spravodlivosť</a:t>
            </a:r>
            <a:r>
              <a:rPr lang="sk-SK" dirty="0" smtClean="0"/>
              <a:t> a </a:t>
            </a:r>
            <a:r>
              <a:rPr lang="sk-SK" b="1" dirty="0" smtClean="0"/>
              <a:t>milosrdenstvo</a:t>
            </a:r>
            <a:r>
              <a:rPr lang="sk-SK" dirty="0" smtClean="0"/>
              <a:t> v SZ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Výskyt</a:t>
            </a:r>
            <a:r>
              <a:rPr lang="sk-SK" dirty="0" smtClean="0"/>
              <a:t> a </a:t>
            </a:r>
            <a:r>
              <a:rPr lang="sk-SK" b="1" dirty="0" smtClean="0"/>
              <a:t>význam</a:t>
            </a:r>
            <a:r>
              <a:rPr lang="sk-SK" dirty="0" smtClean="0"/>
              <a:t> pojmov v Knihe </a:t>
            </a:r>
            <a:r>
              <a:rPr lang="sk-SK" dirty="0" err="1" smtClean="0"/>
              <a:t>Exodus</a:t>
            </a:r>
            <a:endParaRPr lang="sk-SK" dirty="0" smtClean="0"/>
          </a:p>
        </p:txBody>
      </p:sp>
      <p:pic>
        <p:nvPicPr>
          <p:cNvPr id="1029" name="Picture 5" descr="D:\My Documents\My Pictures\Biblicke\OSOBY\Dobry samarita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836712"/>
            <a:ext cx="2758065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D:\My Documents\My Pictures\Biblicke\Rozne\Glynn Acree, Spravodlivost a pok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204864"/>
            <a:ext cx="288477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maa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348880"/>
            <a:ext cx="1245348" cy="2257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Spravodlivosť</a:t>
            </a:r>
            <a:r>
              <a:rPr lang="sk-SK" dirty="0" smtClean="0"/>
              <a:t> v kontexte starovekého Blízkeho východu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sk-SK" b="1" dirty="0" smtClean="0"/>
              <a:t>Egypt – </a:t>
            </a:r>
            <a:r>
              <a:rPr lang="sk-SK" b="1" i="1" dirty="0" err="1" smtClean="0"/>
              <a:t>Maat</a:t>
            </a:r>
            <a:endParaRPr lang="sk-SK" b="1" dirty="0" smtClean="0">
              <a:solidFill>
                <a:srgbClr val="993300"/>
              </a:solidFill>
            </a:endParaRPr>
          </a:p>
          <a:p>
            <a:pPr>
              <a:buNone/>
              <a:defRPr/>
            </a:pPr>
            <a:r>
              <a:rPr lang="sk-SK" dirty="0" smtClean="0">
                <a:solidFill>
                  <a:srgbClr val="993300"/>
                </a:solidFill>
              </a:rPr>
              <a:t>Dcéra boha </a:t>
            </a:r>
            <a:r>
              <a:rPr lang="sk-SK" b="1" dirty="0" err="1" smtClean="0">
                <a:solidFill>
                  <a:srgbClr val="993300"/>
                </a:solidFill>
              </a:rPr>
              <a:t>Ra</a:t>
            </a:r>
            <a:r>
              <a:rPr lang="sk-SK" dirty="0" smtClean="0">
                <a:solidFill>
                  <a:srgbClr val="993300"/>
                </a:solidFill>
              </a:rPr>
              <a:t>, milovaná, nezhovorčivá; privádza k životu každého, kto si ju uctieva;</a:t>
            </a:r>
          </a:p>
          <a:p>
            <a:pPr>
              <a:buNone/>
              <a:defRPr/>
            </a:pPr>
            <a:r>
              <a:rPr lang="sk-SK" b="1" dirty="0" smtClean="0">
                <a:solidFill>
                  <a:srgbClr val="993300"/>
                </a:solidFill>
              </a:rPr>
              <a:t>Udržiava poriadok </a:t>
            </a:r>
            <a:r>
              <a:rPr lang="sk-SK" dirty="0" smtClean="0">
                <a:solidFill>
                  <a:srgbClr val="993300"/>
                </a:solidFill>
              </a:rPr>
              <a:t>vo svete </a:t>
            </a:r>
          </a:p>
          <a:p>
            <a:pPr>
              <a:buNone/>
              <a:defRPr/>
            </a:pPr>
            <a:r>
              <a:rPr lang="sk-SK" dirty="0" smtClean="0">
                <a:solidFill>
                  <a:srgbClr val="993300"/>
                </a:solidFill>
              </a:rPr>
              <a:t>a v ľudských vzťahoch, </a:t>
            </a:r>
          </a:p>
          <a:p>
            <a:pPr>
              <a:buNone/>
              <a:defRPr/>
            </a:pPr>
            <a:r>
              <a:rPr lang="sk-SK" b="1" dirty="0" smtClean="0">
                <a:solidFill>
                  <a:srgbClr val="993300"/>
                </a:solidFill>
              </a:rPr>
              <a:t>za pomoci spravodlivosti </a:t>
            </a:r>
          </a:p>
          <a:p>
            <a:pPr>
              <a:buNone/>
              <a:defRPr/>
            </a:pPr>
            <a:r>
              <a:rPr lang="sk-SK" b="1" dirty="0" smtClean="0">
                <a:solidFill>
                  <a:srgbClr val="993300"/>
                </a:solidFill>
              </a:rPr>
              <a:t>a dobra voči chudákom </a:t>
            </a:r>
            <a:r>
              <a:rPr lang="sk-SK" dirty="0" smtClean="0">
                <a:solidFill>
                  <a:srgbClr val="993300"/>
                </a:solidFill>
              </a:rPr>
              <a:t>(</a:t>
            </a:r>
            <a:r>
              <a:rPr lang="sk-SK" dirty="0" err="1" smtClean="0">
                <a:solidFill>
                  <a:srgbClr val="993300"/>
                </a:solidFill>
              </a:rPr>
              <a:t>porov</a:t>
            </a:r>
            <a:r>
              <a:rPr lang="sk-SK" dirty="0" smtClean="0">
                <a:solidFill>
                  <a:srgbClr val="993300"/>
                </a:solidFill>
              </a:rPr>
              <a:t>. </a:t>
            </a:r>
            <a:r>
              <a:rPr lang="sk-SK" dirty="0" err="1" smtClean="0">
                <a:solidFill>
                  <a:srgbClr val="800000"/>
                </a:solidFill>
              </a:rPr>
              <a:t>Prís</a:t>
            </a:r>
            <a:r>
              <a:rPr lang="sk-SK" dirty="0" smtClean="0">
                <a:solidFill>
                  <a:srgbClr val="800000"/>
                </a:solidFill>
              </a:rPr>
              <a:t> 8)</a:t>
            </a:r>
            <a:endParaRPr lang="sk-SK" dirty="0"/>
          </a:p>
        </p:txBody>
      </p:sp>
      <p:pic>
        <p:nvPicPr>
          <p:cNvPr id="5" name="Picture 9" descr="maat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071678"/>
            <a:ext cx="2428892" cy="4401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14352"/>
            <a:ext cx="3071842" cy="116205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Spravodlivosť - 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cedaká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/>
              <a:t> v Starom zákone</a:t>
            </a:r>
            <a:endParaRPr lang="sk-SK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57158" y="1676400"/>
            <a:ext cx="3071842" cy="4572000"/>
          </a:xfrm>
        </p:spPr>
        <p:txBody>
          <a:bodyPr>
            <a:normAutofit/>
          </a:bodyPr>
          <a:lstStyle/>
          <a:p>
            <a:r>
              <a:rPr lang="sk-SK" b="1" dirty="0" smtClean="0"/>
              <a:t>Spravodlivý / spravodlivosť </a:t>
            </a:r>
          </a:p>
          <a:p>
            <a:r>
              <a:rPr lang="sk-SK" dirty="0" smtClean="0"/>
              <a:t>	</a:t>
            </a:r>
            <a:r>
              <a:rPr lang="sk-SK" b="1" dirty="0" smtClean="0"/>
              <a:t>Ž 82,5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Boh</a:t>
            </a:r>
            <a:r>
              <a:rPr lang="sk-SK" dirty="0" smtClean="0"/>
              <a:t>	stvoriteľský poriadok</a:t>
            </a:r>
          </a:p>
          <a:p>
            <a:r>
              <a:rPr lang="sk-SK" dirty="0" smtClean="0"/>
              <a:t>	základ jeho trónu – Ž 89,15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Kráľ</a:t>
            </a:r>
            <a:r>
              <a:rPr lang="sk-SK" dirty="0" smtClean="0"/>
              <a:t>	1 </a:t>
            </a:r>
            <a:r>
              <a:rPr lang="sk-SK" dirty="0" err="1" smtClean="0"/>
              <a:t>Kr</a:t>
            </a:r>
            <a:r>
              <a:rPr lang="sk-SK" dirty="0" smtClean="0"/>
              <a:t> 10,9; Ž 72,4; </a:t>
            </a:r>
            <a:r>
              <a:rPr lang="sk-SK" dirty="0" err="1" smtClean="0"/>
              <a:t>Prís</a:t>
            </a:r>
            <a:r>
              <a:rPr lang="sk-SK" dirty="0" smtClean="0"/>
              <a:t> 31,8-9</a:t>
            </a:r>
          </a:p>
          <a:p>
            <a:r>
              <a:rPr lang="sk-SK" dirty="0" smtClean="0"/>
              <a:t>	</a:t>
            </a:r>
            <a:r>
              <a:rPr lang="sk-SK" dirty="0" err="1" smtClean="0"/>
              <a:t>Iz</a:t>
            </a:r>
            <a:r>
              <a:rPr lang="sk-SK" dirty="0" smtClean="0"/>
              <a:t> 1,17.27; Jer 22,15-16	</a:t>
            </a:r>
          </a:p>
          <a:p>
            <a:endParaRPr lang="sk-SK" dirty="0" smtClean="0"/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Spravodlivý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(človek)</a:t>
            </a:r>
          </a:p>
          <a:p>
            <a:r>
              <a:rPr lang="sk-SK" dirty="0" smtClean="0"/>
              <a:t>	Noe (</a:t>
            </a:r>
            <a:r>
              <a:rPr lang="sk-SK" dirty="0" err="1" smtClean="0"/>
              <a:t>Gn</a:t>
            </a:r>
            <a:r>
              <a:rPr lang="sk-SK" dirty="0" smtClean="0"/>
              <a:t> 6)</a:t>
            </a:r>
          </a:p>
          <a:p>
            <a:r>
              <a:rPr lang="sk-SK" dirty="0" smtClean="0"/>
              <a:t>	Abrahám (</a:t>
            </a:r>
            <a:r>
              <a:rPr lang="sk-SK" dirty="0" err="1" smtClean="0"/>
              <a:t>Gn</a:t>
            </a:r>
            <a:r>
              <a:rPr lang="sk-SK" dirty="0" smtClean="0"/>
              <a:t> 15)</a:t>
            </a:r>
          </a:p>
          <a:p>
            <a:r>
              <a:rPr lang="sk-SK" dirty="0" smtClean="0"/>
              <a:t>	50-10 spravodlivých (</a:t>
            </a:r>
            <a:r>
              <a:rPr lang="sk-SK" dirty="0" err="1" smtClean="0"/>
              <a:t>Gn</a:t>
            </a:r>
            <a:r>
              <a:rPr lang="sk-SK" dirty="0" smtClean="0"/>
              <a:t> 19)</a:t>
            </a:r>
          </a:p>
          <a:p>
            <a:r>
              <a:rPr lang="sk-SK" dirty="0" smtClean="0"/>
              <a:t>	</a:t>
            </a:r>
            <a:r>
              <a:rPr lang="sk-SK" dirty="0" err="1" smtClean="0"/>
              <a:t>Ez</a:t>
            </a:r>
            <a:r>
              <a:rPr lang="sk-SK" dirty="0" smtClean="0"/>
              <a:t> 18</a:t>
            </a:r>
          </a:p>
          <a:p>
            <a:r>
              <a:rPr lang="sk-SK" dirty="0" smtClean="0"/>
              <a:t>	</a:t>
            </a:r>
          </a:p>
          <a:p>
            <a:r>
              <a:rPr lang="sk-SK" i="1" dirty="0" smtClean="0"/>
              <a:t>	Nový zákon</a:t>
            </a:r>
            <a:endParaRPr lang="sk-SK" dirty="0" smtClean="0"/>
          </a:p>
          <a:p>
            <a:r>
              <a:rPr lang="sk-SK" dirty="0" smtClean="0"/>
              <a:t>	Jozef (Mt)</a:t>
            </a:r>
          </a:p>
          <a:p>
            <a:r>
              <a:rPr lang="sk-SK" dirty="0" smtClean="0"/>
              <a:t>	Spravodliví z Mt 25</a:t>
            </a:r>
          </a:p>
          <a:p>
            <a:r>
              <a:rPr lang="sk-SK" dirty="0" smtClean="0"/>
              <a:t>	Ukrižovaný (</a:t>
            </a:r>
            <a:r>
              <a:rPr lang="sk-SK" dirty="0" err="1" smtClean="0"/>
              <a:t>Lk</a:t>
            </a:r>
            <a:r>
              <a:rPr lang="sk-SK" dirty="0" smtClean="0"/>
              <a:t>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354668" cy="4572000"/>
          </a:xfrm>
        </p:spPr>
        <p:txBody>
          <a:bodyPr>
            <a:normAutofit/>
          </a:bodyPr>
          <a:lstStyle/>
          <a:p>
            <a:r>
              <a:rPr lang="sk-SK" b="1" dirty="0" smtClean="0"/>
              <a:t>Tvorí poriadok, jej cieľ je harmónia</a:t>
            </a:r>
          </a:p>
          <a:p>
            <a:r>
              <a:rPr lang="sk-SK" dirty="0" smtClean="0"/>
              <a:t>Spravodlivosť úzko súvisí s </a:t>
            </a:r>
            <a:r>
              <a:rPr lang="sk-SK" b="1" dirty="0" smtClean="0"/>
              <a:t>múdrosťou </a:t>
            </a:r>
            <a:r>
              <a:rPr lang="sk-SK" dirty="0" smtClean="0"/>
              <a:t>– Ž 97,2</a:t>
            </a:r>
          </a:p>
          <a:p>
            <a:r>
              <a:rPr lang="sk-SK" b="1" dirty="0" smtClean="0"/>
              <a:t>súd </a:t>
            </a:r>
            <a:r>
              <a:rPr lang="sk-SK" dirty="0" smtClean="0"/>
              <a:t>a </a:t>
            </a:r>
            <a:r>
              <a:rPr lang="sk-SK" b="1" dirty="0" smtClean="0"/>
              <a:t>záchrana </a:t>
            </a:r>
            <a:r>
              <a:rPr lang="sk-SK" dirty="0" smtClean="0"/>
              <a:t>sú spájané Božou spravodlivosťou – 11,7 </a:t>
            </a:r>
          </a:p>
          <a:p>
            <a:r>
              <a:rPr lang="sk-SK" b="1" dirty="0" smtClean="0"/>
              <a:t>PÁNOV súd </a:t>
            </a:r>
            <a:r>
              <a:rPr lang="sk-SK" dirty="0" smtClean="0"/>
              <a:t>napravuje poruchy ním stanoveného poriadku, najmä tým, že zachraňuje ohrozených – 82,3-4</a:t>
            </a:r>
          </a:p>
          <a:p>
            <a:endParaRPr lang="sk-SK" dirty="0"/>
          </a:p>
        </p:txBody>
      </p:sp>
      <p:pic>
        <p:nvPicPr>
          <p:cNvPr id="1026" name="Picture 2" descr="F:\KSFX-Ukrizovan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-2629"/>
            <a:ext cx="3816424" cy="6860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3094112" cy="1162050"/>
          </a:xfrm>
          <a:noFill/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Milosrdenstvo </a:t>
            </a:r>
            <a:b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rechem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chesed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SZ</a:t>
            </a:r>
            <a:endParaRPr lang="sk-SK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 err="1" smtClean="0"/>
              <a:t>Rechem</a:t>
            </a:r>
            <a:r>
              <a:rPr lang="sk-SK" b="1" dirty="0" smtClean="0"/>
              <a:t> – </a:t>
            </a:r>
          </a:p>
          <a:p>
            <a:r>
              <a:rPr lang="sk-SK" b="1" dirty="0" smtClean="0"/>
              <a:t>	jemné a max. citlivé</a:t>
            </a:r>
          </a:p>
          <a:p>
            <a:r>
              <a:rPr lang="sk-SK" dirty="0" smtClean="0"/>
              <a:t>Jer 22,17-18	</a:t>
            </a:r>
            <a:r>
              <a:rPr lang="sk-SK" b="1" i="1" u="sng" dirty="0" smtClean="0">
                <a:solidFill>
                  <a:srgbClr val="C00000"/>
                </a:solidFill>
              </a:rPr>
              <a:t>ženský rozmer</a:t>
            </a:r>
          </a:p>
          <a:p>
            <a:r>
              <a:rPr lang="sk-SK" dirty="0" smtClean="0"/>
              <a:t>	 Ž 119,77</a:t>
            </a:r>
          </a:p>
          <a:p>
            <a:endParaRPr lang="sk-SK" dirty="0" smtClean="0"/>
          </a:p>
          <a:p>
            <a:r>
              <a:rPr lang="sk-SK" dirty="0" smtClean="0"/>
              <a:t>	Ž 25,6; 40,12</a:t>
            </a:r>
          </a:p>
          <a:p>
            <a:r>
              <a:rPr lang="sk-SK" b="1" dirty="0" err="1" smtClean="0"/>
              <a:t>Chesed</a:t>
            </a:r>
            <a:r>
              <a:rPr lang="sk-SK" b="1" dirty="0" smtClean="0"/>
              <a:t> – </a:t>
            </a:r>
          </a:p>
          <a:p>
            <a:r>
              <a:rPr lang="sk-SK" b="1" dirty="0" smtClean="0"/>
              <a:t>	pevné, trváce</a:t>
            </a:r>
          </a:p>
          <a:p>
            <a:r>
              <a:rPr lang="sk-SK" dirty="0" smtClean="0"/>
              <a:t>Ž 136 – </a:t>
            </a:r>
            <a:r>
              <a:rPr lang="sk-SK" dirty="0" smtClean="0">
                <a:solidFill>
                  <a:srgbClr val="C00000"/>
                </a:solidFill>
              </a:rPr>
              <a:t>	</a:t>
            </a:r>
            <a:r>
              <a:rPr lang="sk-SK" b="1" i="1" u="sng" dirty="0" smtClean="0">
                <a:solidFill>
                  <a:srgbClr val="C00000"/>
                </a:solidFill>
              </a:rPr>
              <a:t>mužský rozmer</a:t>
            </a:r>
          </a:p>
          <a:p>
            <a:endParaRPr lang="sk-SK" b="1" i="1" u="sng" dirty="0" smtClean="0">
              <a:solidFill>
                <a:srgbClr val="C00000"/>
              </a:solidFill>
            </a:endParaRP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Ž 50,3</a:t>
            </a:r>
            <a:endParaRPr lang="sk-SK" b="1" i="1" u="sng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Rechem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 smtClean="0"/>
          </a:p>
          <a:p>
            <a:pPr lvl="1"/>
            <a:r>
              <a:rPr lang="sk-SK" dirty="0" smtClean="0"/>
              <a:t>vnútornosti, lono, maternica;</a:t>
            </a:r>
          </a:p>
          <a:p>
            <a:pPr lvl="1"/>
            <a:r>
              <a:rPr lang="sk-SK" dirty="0" smtClean="0"/>
              <a:t>V množnom čísle: </a:t>
            </a:r>
            <a:r>
              <a:rPr lang="sk-SK" b="1" u="sng" dirty="0" smtClean="0"/>
              <a:t>milosrdenstvo</a:t>
            </a:r>
            <a:r>
              <a:rPr lang="sk-SK" dirty="0" smtClean="0"/>
              <a:t>, </a:t>
            </a:r>
            <a:r>
              <a:rPr lang="sk-SK" b="1" dirty="0" smtClean="0"/>
              <a:t>zľutovanie</a:t>
            </a:r>
          </a:p>
          <a:p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Chesed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–</a:t>
            </a:r>
          </a:p>
          <a:p>
            <a:pPr lvl="1"/>
            <a:r>
              <a:rPr lang="sk-SK" dirty="0" smtClean="0"/>
              <a:t>istá priazeň, dobrá vôľa, pevná žičlivosť</a:t>
            </a:r>
          </a:p>
          <a:p>
            <a:pPr lvl="1"/>
            <a:r>
              <a:rPr lang="sk-SK" dirty="0" smtClean="0"/>
              <a:t>lojálnosť a snáď najlepšie </a:t>
            </a:r>
            <a:r>
              <a:rPr lang="sk-SK" b="1" u="sng" dirty="0" smtClean="0"/>
              <a:t>vernosť</a:t>
            </a:r>
            <a:endParaRPr lang="sk-SK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Spravodlivý a milosrdný Boh </a:t>
            </a:r>
            <a:br>
              <a:rPr lang="sk-SK" dirty="0" smtClean="0"/>
            </a:br>
            <a:r>
              <a:rPr lang="sk-SK" dirty="0" smtClean="0"/>
              <a:t>v Knihe </a:t>
            </a:r>
            <a:r>
              <a:rPr lang="sk-SK" dirty="0" err="1" smtClean="0"/>
              <a:t>Exodus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14282" y="1855248"/>
            <a:ext cx="3214710" cy="65935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Spravodlivý – 9,27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3786183" y="1859757"/>
            <a:ext cx="4900618" cy="65484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Milosrdný – Ex 34,6-7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142844" y="2514600"/>
            <a:ext cx="3500462" cy="3845720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Človek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 23,7</a:t>
            </a:r>
          </a:p>
          <a:p>
            <a:pPr lvl="1"/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 23,8</a:t>
            </a:r>
          </a:p>
          <a:p>
            <a:pPr>
              <a:buNone/>
            </a:pPr>
            <a:r>
              <a:rPr lang="sk-SK" b="1" dirty="0" smtClean="0"/>
              <a:t>Boh</a:t>
            </a:r>
          </a:p>
          <a:p>
            <a:r>
              <a:rPr lang="sk-SK" dirty="0" smtClean="0"/>
              <a:t>Ex 9,27:  faraón: „Tentoraz som zhrešil! </a:t>
            </a:r>
            <a:r>
              <a:rPr lang="sk-SK" b="1" dirty="0" smtClean="0"/>
              <a:t>Pán je spravodlivý</a:t>
            </a:r>
            <a:r>
              <a:rPr lang="sk-SK" dirty="0" smtClean="0"/>
              <a:t>, ja však a môj ľud sme hriešni.“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500430" y="2714620"/>
            <a:ext cx="5643569" cy="4000528"/>
          </a:xfrm>
        </p:spPr>
        <p:txBody>
          <a:bodyPr>
            <a:normAutofit fontScale="92500"/>
          </a:bodyPr>
          <a:lstStyle/>
          <a:p>
            <a:pPr marL="438912" indent="-320040">
              <a:spcBef>
                <a:spcPts val="0"/>
              </a:spcBef>
              <a:buNone/>
              <a:defRPr/>
            </a:pPr>
            <a:r>
              <a:rPr lang="sk-SK" baseline="30000" dirty="0" smtClean="0"/>
              <a:t>6</a:t>
            </a:r>
            <a:r>
              <a:rPr lang="sk-SK" dirty="0" smtClean="0"/>
              <a:t> </a:t>
            </a:r>
            <a:r>
              <a:rPr lang="en-US" dirty="0" err="1" smtClean="0"/>
              <a:t>Pán</a:t>
            </a:r>
            <a:r>
              <a:rPr lang="en-US" dirty="0" smtClean="0"/>
              <a:t>, </a:t>
            </a:r>
            <a:r>
              <a:rPr lang="en-US" dirty="0" err="1" smtClean="0"/>
              <a:t>Pán</a:t>
            </a:r>
            <a:r>
              <a:rPr lang="en-US" dirty="0" smtClean="0"/>
              <a:t> je </a:t>
            </a:r>
            <a:r>
              <a:rPr lang="en-US" b="1" dirty="0" err="1" smtClean="0"/>
              <a:t>milostivý</a:t>
            </a:r>
            <a:r>
              <a:rPr lang="sk-SK" dirty="0" smtClean="0"/>
              <a:t> (</a:t>
            </a:r>
            <a:r>
              <a:rPr lang="sk-SK" b="1" i="1" dirty="0" err="1" smtClean="0"/>
              <a:t>rchm</a:t>
            </a:r>
            <a:r>
              <a:rPr lang="sk-SK" b="1" i="1" dirty="0" smtClean="0"/>
              <a:t>)  </a:t>
            </a:r>
            <a:r>
              <a:rPr lang="sk-SK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milosrdný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dirty="0" smtClean="0"/>
              <a:t>a </a:t>
            </a:r>
            <a:r>
              <a:rPr lang="en-US" b="1" dirty="0" err="1" smtClean="0"/>
              <a:t>láskavý</a:t>
            </a:r>
            <a:r>
              <a:rPr lang="en-US" dirty="0" smtClean="0"/>
              <a:t> </a:t>
            </a:r>
            <a:r>
              <a:rPr lang="en-US" dirty="0" err="1" smtClean="0"/>
              <a:t>Boh</a:t>
            </a:r>
            <a:r>
              <a:rPr lang="en-US" dirty="0" smtClean="0"/>
              <a:t>, </a:t>
            </a:r>
            <a:r>
              <a:rPr lang="sk-SK" dirty="0" smtClean="0"/>
              <a:t> (</a:t>
            </a:r>
            <a:r>
              <a:rPr lang="sk-SK" i="1" dirty="0" err="1" smtClean="0"/>
              <a:t>chnn</a:t>
            </a:r>
            <a:r>
              <a:rPr lang="sk-SK" dirty="0" smtClean="0"/>
              <a:t>)</a:t>
            </a:r>
            <a:r>
              <a:rPr lang="sk-SK" i="1" dirty="0" smtClean="0"/>
              <a:t>                  </a:t>
            </a:r>
            <a:r>
              <a:rPr lang="sk-SK" b="1" i="1" dirty="0" smtClean="0">
                <a:solidFill>
                  <a:schemeClr val="accent2">
                    <a:lumMod val="50000"/>
                  </a:schemeClr>
                </a:solidFill>
              </a:rPr>
              <a:t>milostivý</a:t>
            </a:r>
            <a:endParaRPr lang="sk-SK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b="1" dirty="0" err="1" smtClean="0"/>
              <a:t>zhovievavý</a:t>
            </a:r>
            <a:r>
              <a:rPr lang="en-US" dirty="0" smtClean="0"/>
              <a:t>, </a:t>
            </a:r>
            <a:r>
              <a:rPr lang="sk-SK" dirty="0" smtClean="0"/>
              <a:t>                               </a:t>
            </a:r>
            <a:r>
              <a:rPr lang="sk-SK" i="1" dirty="0" smtClean="0">
                <a:solidFill>
                  <a:schemeClr val="accent2">
                    <a:lumMod val="50000"/>
                  </a:schemeClr>
                </a:solidFill>
              </a:rPr>
              <a:t>pomalý hnevom</a:t>
            </a: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b="1" dirty="0" err="1" smtClean="0"/>
              <a:t>veľmi</a:t>
            </a:r>
            <a:r>
              <a:rPr lang="en-US" b="1" dirty="0" smtClean="0"/>
              <a:t> </a:t>
            </a:r>
            <a:r>
              <a:rPr lang="en-US" b="1" dirty="0" err="1" smtClean="0"/>
              <a:t>milosrdný</a:t>
            </a:r>
            <a:r>
              <a:rPr lang="en-US" b="1" dirty="0" smtClean="0"/>
              <a:t> </a:t>
            </a:r>
            <a:r>
              <a:rPr lang="sk-SK" dirty="0" smtClean="0"/>
              <a:t>(</a:t>
            </a:r>
            <a:r>
              <a:rPr lang="sk-SK" b="1" i="1" dirty="0" err="1" smtClean="0"/>
              <a:t>chsd</a:t>
            </a:r>
            <a:r>
              <a:rPr lang="sk-SK" dirty="0" smtClean="0"/>
              <a:t>)          </a:t>
            </a:r>
            <a:r>
              <a:rPr lang="sk-SK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veľký vernosťou</a:t>
            </a:r>
            <a:r>
              <a:rPr lang="sk-SK" b="1" i="1" dirty="0" smtClean="0">
                <a:solidFill>
                  <a:srgbClr val="C00000"/>
                </a:solidFill>
              </a:rPr>
              <a:t> </a:t>
            </a:r>
            <a:endParaRPr lang="sk-SK" dirty="0" smtClean="0">
              <a:solidFill>
                <a:srgbClr val="C00000"/>
              </a:solidFill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dirty="0" smtClean="0"/>
              <a:t>a </a:t>
            </a:r>
            <a:r>
              <a:rPr lang="en-US" b="1" dirty="0" err="1" smtClean="0"/>
              <a:t>verný</a:t>
            </a:r>
            <a:r>
              <a:rPr lang="en-US" dirty="0" smtClean="0"/>
              <a:t>. </a:t>
            </a:r>
            <a:r>
              <a:rPr lang="sk-SK" dirty="0" smtClean="0"/>
              <a:t> (</a:t>
            </a:r>
            <a:r>
              <a:rPr lang="sk-SK" i="1" dirty="0" smtClean="0"/>
              <a:t>´</a:t>
            </a:r>
            <a:r>
              <a:rPr lang="sk-SK" i="1" dirty="0" err="1" smtClean="0"/>
              <a:t>amn</a:t>
            </a:r>
            <a:r>
              <a:rPr lang="sk-SK" dirty="0" smtClean="0"/>
              <a:t>)</a:t>
            </a:r>
            <a:r>
              <a:rPr lang="sk-SK" i="1" dirty="0" smtClean="0"/>
              <a:t>                           </a:t>
            </a:r>
            <a:r>
              <a:rPr lang="sk-SK" b="1" i="1" dirty="0" smtClean="0">
                <a:solidFill>
                  <a:schemeClr val="accent2">
                    <a:lumMod val="50000"/>
                  </a:schemeClr>
                </a:solidFill>
              </a:rPr>
              <a:t>a pravdivý</a:t>
            </a:r>
            <a:endParaRPr lang="sk-SK" b="1" dirty="0" smtClean="0">
              <a:solidFill>
                <a:srgbClr val="00B050"/>
              </a:solidFill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endParaRPr lang="sk-SK" baseline="30000" dirty="0" smtClean="0"/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baseline="30000" dirty="0" smtClean="0"/>
              <a:t>7</a:t>
            </a:r>
            <a:r>
              <a:rPr lang="en-US" dirty="0" smtClean="0"/>
              <a:t> On </a:t>
            </a:r>
            <a:r>
              <a:rPr lang="en-US" dirty="0" err="1" smtClean="0"/>
              <a:t>preukazuje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milosrdenstvo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(</a:t>
            </a:r>
            <a:r>
              <a:rPr lang="sk-SK" dirty="0" err="1" smtClean="0"/>
              <a:t>chsd</a:t>
            </a:r>
            <a:r>
              <a:rPr lang="sk-SK" dirty="0" smtClean="0"/>
              <a:t> </a:t>
            </a:r>
            <a:r>
              <a:rPr lang="en-US" dirty="0" err="1" smtClean="0">
                <a:latin typeface="Bwhebb" pitchFamily="2" charset="0"/>
              </a:rPr>
              <a:t>ds,x</a:t>
            </a:r>
            <a:r>
              <a:rPr lang="en-US" dirty="0" smtClean="0">
                <a:latin typeface="Bwhebb" pitchFamily="2" charset="0"/>
              </a:rPr>
              <a:t>,</a:t>
            </a:r>
            <a:r>
              <a:rPr lang="sk-SK" dirty="0" smtClean="0"/>
              <a:t>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vernosť</a:t>
            </a:r>
            <a:r>
              <a:rPr lang="sk-SK" dirty="0" smtClean="0"/>
              <a:t>) </a:t>
            </a:r>
            <a:r>
              <a:rPr lang="en-US" b="1" i="1" dirty="0" err="1" smtClean="0"/>
              <a:t>tisícom</a:t>
            </a:r>
            <a:r>
              <a:rPr lang="en-US" dirty="0" smtClean="0"/>
              <a:t>, </a:t>
            </a:r>
            <a:r>
              <a:rPr lang="en-US" dirty="0" err="1" smtClean="0"/>
              <a:t>odpúšťa</a:t>
            </a:r>
            <a:r>
              <a:rPr lang="en-US" dirty="0" smtClean="0"/>
              <a:t> </a:t>
            </a:r>
            <a:r>
              <a:rPr lang="en-US" dirty="0" err="1" smtClean="0"/>
              <a:t>neprávosť</a:t>
            </a:r>
            <a:r>
              <a:rPr lang="en-US" dirty="0" smtClean="0"/>
              <a:t>, </a:t>
            </a:r>
            <a:r>
              <a:rPr lang="en-US" dirty="0" err="1" smtClean="0"/>
              <a:t>zločiny</a:t>
            </a:r>
            <a:r>
              <a:rPr lang="en-US" dirty="0" smtClean="0"/>
              <a:t> a </a:t>
            </a:r>
            <a:r>
              <a:rPr lang="en-US" dirty="0" err="1" smtClean="0"/>
              <a:t>hriech</a:t>
            </a:r>
            <a:r>
              <a:rPr lang="en-US" dirty="0" smtClean="0"/>
              <a:t>, ale </a:t>
            </a:r>
            <a:r>
              <a:rPr lang="en-US" dirty="0" err="1" smtClean="0"/>
              <a:t>nič</a:t>
            </a:r>
            <a:r>
              <a:rPr lang="en-US" dirty="0" smtClean="0"/>
              <a:t> </a:t>
            </a:r>
            <a:r>
              <a:rPr lang="en-US" dirty="0" err="1" smtClean="0"/>
              <a:t>nenecháva</a:t>
            </a:r>
            <a:r>
              <a:rPr lang="en-US" dirty="0" smtClean="0"/>
              <a:t> </a:t>
            </a:r>
            <a:r>
              <a:rPr lang="en-US" dirty="0" err="1" smtClean="0"/>
              <a:t>nepotrestané</a:t>
            </a:r>
            <a:r>
              <a:rPr lang="en-US" dirty="0" smtClean="0"/>
              <a:t>: on </a:t>
            </a:r>
            <a:r>
              <a:rPr lang="en-US" dirty="0" err="1" smtClean="0"/>
              <a:t>navštevuje</a:t>
            </a:r>
            <a:r>
              <a:rPr lang="en-US" dirty="0" smtClean="0"/>
              <a:t> </a:t>
            </a:r>
            <a:r>
              <a:rPr lang="en-US" dirty="0" err="1" smtClean="0"/>
              <a:t>vinu</a:t>
            </a:r>
            <a:r>
              <a:rPr lang="en-US" dirty="0" smtClean="0"/>
              <a:t> </a:t>
            </a:r>
            <a:r>
              <a:rPr lang="en-US" dirty="0" err="1" smtClean="0"/>
              <a:t>otcov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deťoch</a:t>
            </a:r>
            <a:r>
              <a:rPr lang="en-US" dirty="0" smtClean="0"/>
              <a:t> a </a:t>
            </a:r>
            <a:r>
              <a:rPr lang="en-US" dirty="0" err="1" smtClean="0"/>
              <a:t>detných</a:t>
            </a:r>
            <a:r>
              <a:rPr lang="en-US" dirty="0" smtClean="0"/>
              <a:t> </a:t>
            </a:r>
            <a:r>
              <a:rPr lang="en-US" dirty="0" err="1" smtClean="0"/>
              <a:t>deťoch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do </a:t>
            </a:r>
            <a:r>
              <a:rPr lang="en-US" b="1" i="1" dirty="0" err="1" smtClean="0"/>
              <a:t>tretieho</a:t>
            </a:r>
            <a:r>
              <a:rPr lang="en-US" b="1" i="1" dirty="0" smtClean="0"/>
              <a:t> a </a:t>
            </a:r>
            <a:r>
              <a:rPr lang="en-US" b="1" i="1" dirty="0" err="1" smtClean="0"/>
              <a:t>štvrtého</a:t>
            </a:r>
            <a:r>
              <a:rPr lang="en-US" b="1" i="1" dirty="0" smtClean="0"/>
              <a:t> </a:t>
            </a:r>
            <a:r>
              <a:rPr lang="en-US" dirty="0" err="1" smtClean="0"/>
              <a:t>pokolenia</a:t>
            </a:r>
            <a:r>
              <a:rPr lang="en-US" dirty="0" smtClean="0"/>
              <a:t>!"</a:t>
            </a:r>
            <a:endParaRPr lang="sk-SK" dirty="0" smtClean="0"/>
          </a:p>
        </p:txBody>
      </p:sp>
      <p:pic>
        <p:nvPicPr>
          <p:cNvPr id="8" name="Picture 5" descr="D:\My Documents\My Pictures\Biblicke\OSOBY\Dobry samarita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81576"/>
            <a:ext cx="2145774" cy="2633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Ďakujem Vám za pozornosť!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Picture 6" descr="D:\My Documents\My Pictures\Biblicke\Rozne\Glynn Acree, Spravodlivost a pokoj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635881">
            <a:off x="586442" y="2847556"/>
            <a:ext cx="3493098" cy="2615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D:\My Documents\My Pictures\Biblicke\OSOBY\Dobry samaritan-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783840">
            <a:off x="4629006" y="1781114"/>
            <a:ext cx="3688481" cy="45260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224</Words>
  <Application>Microsoft Office PowerPoint</Application>
  <PresentationFormat>Prezentácia na obrazovke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Tok</vt:lpstr>
      <vt:lpstr>Spravodlivý a milosrdný Boh v Knihe Exodus</vt:lpstr>
      <vt:lpstr>Postup </vt:lpstr>
      <vt:lpstr>Spravodlivosť v kontexte starovekého Blízkeho východu</vt:lpstr>
      <vt:lpstr>Spravodlivosť - cedaká  v Starom zákone</vt:lpstr>
      <vt:lpstr>Milosrdenstvo  rechem a chesed v SZ</vt:lpstr>
      <vt:lpstr>Spravodlivý a milosrdný Boh  v Knihe Exodus</vt:lpstr>
      <vt:lpstr>Ďakujem Vám za pozornosť!</vt:lpstr>
    </vt:vector>
  </TitlesOfParts>
  <Company>Krinon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Spravodlivý a milosrdný Boh v Knihe Exodus</dc:title>
  <dc:creator>Blazej Strba</dc:creator>
  <cp:lastModifiedBy>Blazej Strba</cp:lastModifiedBy>
  <cp:revision>24</cp:revision>
  <dcterms:created xsi:type="dcterms:W3CDTF">2010-10-17T06:04:19Z</dcterms:created>
  <dcterms:modified xsi:type="dcterms:W3CDTF">2010-10-24T11:44:01Z</dcterms:modified>
</cp:coreProperties>
</file>